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00"/>
    <a:srgbClr val="FFFF00"/>
    <a:srgbClr val="CCFF66"/>
    <a:srgbClr val="E6E6E6"/>
    <a:srgbClr val="9999FF"/>
    <a:srgbClr val="66CCFF"/>
    <a:srgbClr val="99FFCC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 varScale="1">
        <p:scale>
          <a:sx n="29" d="100"/>
          <a:sy n="29" d="100"/>
        </p:scale>
        <p:origin x="2124" y="108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74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15422" y="22548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特別障害者手当に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18529" y="732775"/>
            <a:ext cx="11896675" cy="1618699"/>
          </a:xfrm>
          <a:prstGeom prst="round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476066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5831"/>
              </p:ext>
            </p:extLst>
          </p:nvPr>
        </p:nvGraphicFramePr>
        <p:xfrm>
          <a:off x="85363" y="4261032"/>
          <a:ext cx="11896675" cy="66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593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77779"/>
              </p:ext>
            </p:extLst>
          </p:nvPr>
        </p:nvGraphicFramePr>
        <p:xfrm>
          <a:off x="85363" y="6310689"/>
          <a:ext cx="11896675" cy="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4852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視野障害の認定基準を追加、改正します。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57861" y="5190096"/>
            <a:ext cx="11887200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92582" y="7204263"/>
            <a:ext cx="11797454" cy="3012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視野障害の認定基準には、ゴールドマン型視野計のほか、自動視野計に基づく認定基準も規定します。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障害で認定する場合の認定基準に視野障害を追加します。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障害で認定する場合の認定基準のうち、視野障害の基準を改正します。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en-US" altLang="ja-JP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視覚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障害（視力障害及び視野障害）のみでは該当となりません。</a:t>
            </a:r>
          </a:p>
          <a:p>
            <a:pPr marL="446088" indent="-446088">
              <a:lnSpc>
                <a:spcPts val="3200"/>
              </a:lnSpc>
            </a:pP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6048" y="10405713"/>
            <a:ext cx="11903358" cy="3452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>
              <a:lnSpc>
                <a:spcPts val="4000"/>
              </a:lnSpc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新しい認定基準による請求は、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４年４月以降行えます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>
              <a:lnSpc>
                <a:spcPts val="4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までに請求された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該当すると認定された場 　　 　　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合は、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４年５月分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からの手当が支給されます。</a:t>
            </a:r>
          </a:p>
          <a:p>
            <a:pPr>
              <a:lnSpc>
                <a:spcPts val="4000"/>
              </a:lnSpc>
            </a:pP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今回の改正によって、これまで該当していた方が、該当しなくなることはありませ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ん。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553054" y="14791813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118529" y="13838262"/>
            <a:ext cx="9240858" cy="727240"/>
          </a:xfrm>
          <a:prstGeom prst="roundRect">
            <a:avLst>
              <a:gd name="adj" fmla="val 12517"/>
            </a:avLst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6048" y="2416728"/>
            <a:ext cx="115203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特別障害者手当は、障害年金１級の基準に相当する障害が重複している状態と同程度又は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それ以上の障害を有する場合に該当する手当です。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20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87682"/>
              </p:ext>
            </p:extLst>
          </p:nvPr>
        </p:nvGraphicFramePr>
        <p:xfrm>
          <a:off x="80950" y="1468308"/>
          <a:ext cx="1197226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522">
                  <a:extLst>
                    <a:ext uri="{9D8B030D-6E8A-4147-A177-3AD203B41FA5}">
                      <a16:colId xmlns:a16="http://schemas.microsoft.com/office/drawing/2014/main" val="2004971007"/>
                    </a:ext>
                  </a:extLst>
                </a:gridCol>
                <a:gridCol w="10761738">
                  <a:extLst>
                    <a:ext uri="{9D8B030D-6E8A-4147-A177-3AD203B41FA5}">
                      <a16:colId xmlns:a16="http://schemas.microsoft.com/office/drawing/2014/main" val="3180365030"/>
                    </a:ext>
                  </a:extLst>
                </a:gridCol>
              </a:tblGrid>
              <a:tr h="520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0426"/>
                  </a:ext>
                </a:extLst>
              </a:tr>
              <a:tr h="52010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つの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障害で認定する場合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1884"/>
                  </a:ext>
                </a:extLst>
              </a:tr>
              <a:tr h="52010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28121"/>
                  </a:ext>
                </a:extLst>
              </a:tr>
              <a:tr h="7864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82817"/>
                  </a:ext>
                </a:extLst>
              </a:tr>
              <a:tr h="8932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79882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11166" y="57632"/>
            <a:ext cx="5795910" cy="589104"/>
          </a:xfrm>
          <a:prstGeom prst="rect">
            <a:avLst/>
          </a:prstGeom>
          <a:solidFill>
            <a:srgbClr val="FF66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149" y="5506827"/>
            <a:ext cx="120055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３つの障害で認定する場合とは、例えば、視覚障害（視力障害及び視野障害）以外に身体又は精神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障害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が２つある場合です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。なお、視力障害と視野障害がある場合には、身体又は精神の障害が</a:t>
            </a: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場合に該当となる可能性があります。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1910" y="9816101"/>
            <a:ext cx="7614840" cy="55787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804286" y="15521225"/>
            <a:ext cx="11158470" cy="575007"/>
            <a:chOff x="283481" y="5883287"/>
            <a:chExt cx="2665583" cy="362784"/>
          </a:xfrm>
        </p:grpSpPr>
        <p:sp>
          <p:nvSpPr>
            <p:cNvPr id="34" name="テキスト ボックス 2"/>
            <p:cNvSpPr txBox="1"/>
            <p:nvPr/>
          </p:nvSpPr>
          <p:spPr>
            <a:xfrm>
              <a:off x="283481" y="5883287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つの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障害で認定する場合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つの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障害で認定する場合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endPara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88007" y="5949140"/>
              <a:ext cx="205104" cy="2310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572449" y="5958195"/>
              <a:ext cx="205104" cy="223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1" name="右矢印 40"/>
          <p:cNvSpPr/>
          <p:nvPr/>
        </p:nvSpPr>
        <p:spPr>
          <a:xfrm>
            <a:off x="5949886" y="12327823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86433" y="1051230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1540264" y="1055315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6306871" y="1051126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7725172" y="1070152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134" y="11628756"/>
            <a:ext cx="3496327" cy="3404689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859" y="11565122"/>
            <a:ext cx="3532824" cy="3433107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1252416" y="11646048"/>
            <a:ext cx="492443" cy="22702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38629" y="1499582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90110" y="11684798"/>
            <a:ext cx="492443" cy="3319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058661" y="15046502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10768758" y="11634996"/>
            <a:ext cx="249822" cy="853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4612640" y="11578912"/>
            <a:ext cx="284480" cy="1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69329"/>
              </p:ext>
            </p:extLst>
          </p:nvPr>
        </p:nvGraphicFramePr>
        <p:xfrm>
          <a:off x="179100" y="6663504"/>
          <a:ext cx="11972260" cy="302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522">
                  <a:extLst>
                    <a:ext uri="{9D8B030D-6E8A-4147-A177-3AD203B41FA5}">
                      <a16:colId xmlns:a16="http://schemas.microsoft.com/office/drawing/2014/main" val="2004971007"/>
                    </a:ext>
                  </a:extLst>
                </a:gridCol>
                <a:gridCol w="10761738">
                  <a:extLst>
                    <a:ext uri="{9D8B030D-6E8A-4147-A177-3AD203B41FA5}">
                      <a16:colId xmlns:a16="http://schemas.microsoft.com/office/drawing/2014/main" val="3180365030"/>
                    </a:ext>
                  </a:extLst>
                </a:gridCol>
              </a:tblGrid>
              <a:tr h="506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0426"/>
                  </a:ext>
                </a:extLst>
              </a:tr>
              <a:tr h="50670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３つの障害で認定する場合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86808"/>
                  </a:ext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16854"/>
                  </a:ext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282509"/>
                  </a:ext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006283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-2171" y="637031"/>
            <a:ext cx="1200556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２つ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の障害で認定する場合とは、例えば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、視覚障害（視力障害及び視野障害）以外に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身体又は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の障害がある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場合です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。視力障害と視野障害のみでは該当となりません。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11166" y="4876497"/>
            <a:ext cx="5795910" cy="58910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4558</TotalTime>
  <Words>797</Words>
  <Application>Microsoft Office PowerPoint</Application>
  <PresentationFormat>ユーザー設定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田辺 里子</cp:lastModifiedBy>
  <cp:revision>253</cp:revision>
  <cp:lastPrinted>2021-12-20T06:54:51Z</cp:lastPrinted>
  <dcterms:created xsi:type="dcterms:W3CDTF">2021-06-08T02:38:07Z</dcterms:created>
  <dcterms:modified xsi:type="dcterms:W3CDTF">2022-03-25T03:58:37Z</dcterms:modified>
</cp:coreProperties>
</file>